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2" r:id="rId3"/>
    <p:sldId id="261" r:id="rId4"/>
    <p:sldId id="262" r:id="rId5"/>
    <p:sldId id="260" r:id="rId6"/>
    <p:sldId id="265" r:id="rId7"/>
    <p:sldId id="263" r:id="rId8"/>
    <p:sldId id="264" r:id="rId9"/>
    <p:sldId id="266" r:id="rId10"/>
    <p:sldId id="269" r:id="rId11"/>
    <p:sldId id="267" r:id="rId12"/>
    <p:sldId id="268" r:id="rId13"/>
    <p:sldId id="272" r:id="rId14"/>
    <p:sldId id="270" r:id="rId15"/>
    <p:sldId id="271" r:id="rId16"/>
    <p:sldId id="281" r:id="rId17"/>
    <p:sldId id="273" r:id="rId18"/>
    <p:sldId id="284" r:id="rId19"/>
    <p:sldId id="283" r:id="rId20"/>
    <p:sldId id="277" r:id="rId21"/>
    <p:sldId id="274" r:id="rId22"/>
    <p:sldId id="275" r:id="rId23"/>
    <p:sldId id="276" r:id="rId24"/>
    <p:sldId id="280" r:id="rId25"/>
    <p:sldId id="278" r:id="rId26"/>
    <p:sldId id="279" r:id="rId27"/>
    <p:sldId id="258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co Numan" initials="MN" lastIdx="1" clrIdx="0">
    <p:extLst>
      <p:ext uri="{19B8F6BF-5375-455C-9EA6-DF929625EA0E}">
        <p15:presenceInfo xmlns:p15="http://schemas.microsoft.com/office/powerpoint/2012/main" userId="S-1-12-1-1430599372-1167184015-3434765729-15820302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BFEF1-7F33-427E-AA52-CB65FCA14BC4}" v="565" dt="2018-09-03T15:46:47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8" autoAdjust="0"/>
  </p:normalViewPr>
  <p:slideViewPr>
    <p:cSldViewPr snapToGrid="0">
      <p:cViewPr varScale="1">
        <p:scale>
          <a:sx n="105" d="100"/>
          <a:sy n="105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co Numan" userId="554536cc-d08f-4591-a15d-baccb8dd4b5e" providerId="ADAL" clId="{B67BFEF1-7F33-427E-AA52-CB65FCA14BC4}"/>
    <pc:docChg chg="undo custSel addSld modSld">
      <pc:chgData name="Milco Numan" userId="554536cc-d08f-4591-a15d-baccb8dd4b5e" providerId="ADAL" clId="{B67BFEF1-7F33-427E-AA52-CB65FCA14BC4}" dt="2018-09-03T15:46:47.703" v="562" actId="20577"/>
      <pc:docMkLst>
        <pc:docMk/>
      </pc:docMkLst>
      <pc:sldChg chg="modAnim modNotesTx">
        <pc:chgData name="Milco Numan" userId="554536cc-d08f-4591-a15d-baccb8dd4b5e" providerId="ADAL" clId="{B67BFEF1-7F33-427E-AA52-CB65FCA14BC4}" dt="2018-09-02T18:28:23.504" v="48"/>
        <pc:sldMkLst>
          <pc:docMk/>
          <pc:sldMk cId="2003282188" sldId="256"/>
        </pc:sldMkLst>
      </pc:sldChg>
      <pc:sldChg chg="modSp">
        <pc:chgData name="Milco Numan" userId="554536cc-d08f-4591-a15d-baccb8dd4b5e" providerId="ADAL" clId="{B67BFEF1-7F33-427E-AA52-CB65FCA14BC4}" dt="2018-09-03T15:46:47.703" v="562" actId="20577"/>
        <pc:sldMkLst>
          <pc:docMk/>
          <pc:sldMk cId="3319346199" sldId="261"/>
        </pc:sldMkLst>
        <pc:spChg chg="mod">
          <ac:chgData name="Milco Numan" userId="554536cc-d08f-4591-a15d-baccb8dd4b5e" providerId="ADAL" clId="{B67BFEF1-7F33-427E-AA52-CB65FCA14BC4}" dt="2018-09-03T15:46:47.703" v="562" actId="20577"/>
          <ac:spMkLst>
            <pc:docMk/>
            <pc:sldMk cId="3319346199" sldId="261"/>
            <ac:spMk id="2" creationId="{00000000-0000-0000-0000-000000000000}"/>
          </ac:spMkLst>
        </pc:spChg>
      </pc:sldChg>
      <pc:sldChg chg="modSp">
        <pc:chgData name="Milco Numan" userId="554536cc-d08f-4591-a15d-baccb8dd4b5e" providerId="ADAL" clId="{B67BFEF1-7F33-427E-AA52-CB65FCA14BC4}" dt="2018-09-02T18:36:53.283" v="75" actId="20577"/>
        <pc:sldMkLst>
          <pc:docMk/>
          <pc:sldMk cId="2776934564" sldId="267"/>
        </pc:sldMkLst>
        <pc:spChg chg="mod">
          <ac:chgData name="Milco Numan" userId="554536cc-d08f-4591-a15d-baccb8dd4b5e" providerId="ADAL" clId="{B67BFEF1-7F33-427E-AA52-CB65FCA14BC4}" dt="2018-09-02T18:36:53.283" v="75" actId="20577"/>
          <ac:spMkLst>
            <pc:docMk/>
            <pc:sldMk cId="2776934564" sldId="267"/>
            <ac:spMk id="2" creationId="{A456C3D5-527A-4022-9588-054145D9025A}"/>
          </ac:spMkLst>
        </pc:spChg>
      </pc:sldChg>
      <pc:sldChg chg="modSp">
        <pc:chgData name="Milco Numan" userId="554536cc-d08f-4591-a15d-baccb8dd4b5e" providerId="ADAL" clId="{B67BFEF1-7F33-427E-AA52-CB65FCA14BC4}" dt="2018-09-02T19:00:44.020" v="403"/>
        <pc:sldMkLst>
          <pc:docMk/>
          <pc:sldMk cId="4200814164" sldId="279"/>
        </pc:sldMkLst>
        <pc:spChg chg="mod">
          <ac:chgData name="Milco Numan" userId="554536cc-d08f-4591-a15d-baccb8dd4b5e" providerId="ADAL" clId="{B67BFEF1-7F33-427E-AA52-CB65FCA14BC4}" dt="2018-09-02T19:00:44.020" v="403"/>
          <ac:spMkLst>
            <pc:docMk/>
            <pc:sldMk cId="4200814164" sldId="279"/>
            <ac:spMk id="3" creationId="{2109BBD5-460E-48CB-BB3F-4F13A96C373C}"/>
          </ac:spMkLst>
        </pc:spChg>
      </pc:sldChg>
      <pc:sldChg chg="modSp">
        <pc:chgData name="Milco Numan" userId="554536cc-d08f-4591-a15d-baccb8dd4b5e" providerId="ADAL" clId="{B67BFEF1-7F33-427E-AA52-CB65FCA14BC4}" dt="2018-09-03T12:55:49.714" v="407" actId="6549"/>
        <pc:sldMkLst>
          <pc:docMk/>
          <pc:sldMk cId="3206186301" sldId="282"/>
        </pc:sldMkLst>
        <pc:spChg chg="mod">
          <ac:chgData name="Milco Numan" userId="554536cc-d08f-4591-a15d-baccb8dd4b5e" providerId="ADAL" clId="{B67BFEF1-7F33-427E-AA52-CB65FCA14BC4}" dt="2018-09-03T12:55:49.714" v="407" actId="6549"/>
          <ac:spMkLst>
            <pc:docMk/>
            <pc:sldMk cId="3206186301" sldId="282"/>
            <ac:spMk id="3" creationId="{F6A18DFD-E674-4326-85BE-4C8C04D893B0}"/>
          </ac:spMkLst>
        </pc:spChg>
      </pc:sldChg>
      <pc:sldChg chg="addSp modSp">
        <pc:chgData name="Milco Numan" userId="554536cc-d08f-4591-a15d-baccb8dd4b5e" providerId="ADAL" clId="{B67BFEF1-7F33-427E-AA52-CB65FCA14BC4}" dt="2018-09-03T15:45:56.295" v="544" actId="14100"/>
        <pc:sldMkLst>
          <pc:docMk/>
          <pc:sldMk cId="3257934076" sldId="283"/>
        </pc:sldMkLst>
        <pc:spChg chg="mod">
          <ac:chgData name="Milco Numan" userId="554536cc-d08f-4591-a15d-baccb8dd4b5e" providerId="ADAL" clId="{B67BFEF1-7F33-427E-AA52-CB65FCA14BC4}" dt="2018-09-03T15:43:52.119" v="500" actId="114"/>
          <ac:spMkLst>
            <pc:docMk/>
            <pc:sldMk cId="3257934076" sldId="283"/>
            <ac:spMk id="3" creationId="{C313ACA7-260B-4158-A4B2-006DD55F6E53}"/>
          </ac:spMkLst>
        </pc:spChg>
        <pc:picChg chg="add mod">
          <ac:chgData name="Milco Numan" userId="554536cc-d08f-4591-a15d-baccb8dd4b5e" providerId="ADAL" clId="{B67BFEF1-7F33-427E-AA52-CB65FCA14BC4}" dt="2018-09-03T15:45:47.433" v="542" actId="14100"/>
          <ac:picMkLst>
            <pc:docMk/>
            <pc:sldMk cId="3257934076" sldId="283"/>
            <ac:picMk id="11" creationId="{A24661A2-9D07-43D4-A911-7AA892E90EEF}"/>
          </ac:picMkLst>
        </pc:picChg>
        <pc:picChg chg="mod">
          <ac:chgData name="Milco Numan" userId="554536cc-d08f-4591-a15d-baccb8dd4b5e" providerId="ADAL" clId="{B67BFEF1-7F33-427E-AA52-CB65FCA14BC4}" dt="2018-09-03T15:45:56.295" v="544" actId="14100"/>
          <ac:picMkLst>
            <pc:docMk/>
            <pc:sldMk cId="3257934076" sldId="283"/>
            <ac:picMk id="15" creationId="{94FDE158-B16E-4BEC-99AA-41C127A9F01F}"/>
          </ac:picMkLst>
        </pc:picChg>
        <pc:picChg chg="mod">
          <ac:chgData name="Milco Numan" userId="554536cc-d08f-4591-a15d-baccb8dd4b5e" providerId="ADAL" clId="{B67BFEF1-7F33-427E-AA52-CB65FCA14BC4}" dt="2018-09-03T15:43:46.239" v="495" actId="1076"/>
          <ac:picMkLst>
            <pc:docMk/>
            <pc:sldMk cId="3257934076" sldId="283"/>
            <ac:picMk id="1026" creationId="{E1FA2213-DAB3-4412-B440-4407D849599E}"/>
          </ac:picMkLst>
        </pc:picChg>
      </pc:sldChg>
      <pc:sldChg chg="addSp delSp modSp add">
        <pc:chgData name="Milco Numan" userId="554536cc-d08f-4591-a15d-baccb8dd4b5e" providerId="ADAL" clId="{B67BFEF1-7F33-427E-AA52-CB65FCA14BC4}" dt="2018-09-02T18:58:22.311" v="368" actId="1076"/>
        <pc:sldMkLst>
          <pc:docMk/>
          <pc:sldMk cId="715195092" sldId="284"/>
        </pc:sldMkLst>
        <pc:spChg chg="mod">
          <ac:chgData name="Milco Numan" userId="554536cc-d08f-4591-a15d-baccb8dd4b5e" providerId="ADAL" clId="{B67BFEF1-7F33-427E-AA52-CB65FCA14BC4}" dt="2018-09-02T18:39:52.693" v="91" actId="20577"/>
          <ac:spMkLst>
            <pc:docMk/>
            <pc:sldMk cId="715195092" sldId="284"/>
            <ac:spMk id="2" creationId="{6CCA3660-AEC3-4D15-B6C3-75972B8B17B1}"/>
          </ac:spMkLst>
        </pc:spChg>
        <pc:spChg chg="mod">
          <ac:chgData name="Milco Numan" userId="554536cc-d08f-4591-a15d-baccb8dd4b5e" providerId="ADAL" clId="{B67BFEF1-7F33-427E-AA52-CB65FCA14BC4}" dt="2018-09-02T18:42:19.506" v="192" actId="20577"/>
          <ac:spMkLst>
            <pc:docMk/>
            <pc:sldMk cId="715195092" sldId="284"/>
            <ac:spMk id="3" creationId="{53231190-0ADB-43F9-B4A1-4F72719379D3}"/>
          </ac:spMkLst>
        </pc:spChg>
        <pc:spChg chg="add mod">
          <ac:chgData name="Milco Numan" userId="554536cc-d08f-4591-a15d-baccb8dd4b5e" providerId="ADAL" clId="{B67BFEF1-7F33-427E-AA52-CB65FCA14BC4}" dt="2018-09-02T18:54:29.829" v="341" actId="20577"/>
          <ac:spMkLst>
            <pc:docMk/>
            <pc:sldMk cId="715195092" sldId="284"/>
            <ac:spMk id="8" creationId="{5CE187E3-3E24-4890-96F7-7AD435126306}"/>
          </ac:spMkLst>
        </pc:spChg>
        <pc:spChg chg="add mod">
          <ac:chgData name="Milco Numan" userId="554536cc-d08f-4591-a15d-baccb8dd4b5e" providerId="ADAL" clId="{B67BFEF1-7F33-427E-AA52-CB65FCA14BC4}" dt="2018-09-02T18:49:50.933" v="265" actId="20577"/>
          <ac:spMkLst>
            <pc:docMk/>
            <pc:sldMk cId="715195092" sldId="284"/>
            <ac:spMk id="9" creationId="{2EA078B8-A499-4AEC-B7CF-30E55CE721CB}"/>
          </ac:spMkLst>
        </pc:spChg>
        <pc:spChg chg="add mod">
          <ac:chgData name="Milco Numan" userId="554536cc-d08f-4591-a15d-baccb8dd4b5e" providerId="ADAL" clId="{B67BFEF1-7F33-427E-AA52-CB65FCA14BC4}" dt="2018-09-02T18:52:02.878" v="309" actId="14100"/>
          <ac:spMkLst>
            <pc:docMk/>
            <pc:sldMk cId="715195092" sldId="284"/>
            <ac:spMk id="10" creationId="{E39C4DC8-DA24-409D-9ED1-CB81758B1D3B}"/>
          </ac:spMkLst>
        </pc:spChg>
        <pc:graphicFrameChg chg="add del">
          <ac:chgData name="Milco Numan" userId="554536cc-d08f-4591-a15d-baccb8dd4b5e" providerId="ADAL" clId="{B67BFEF1-7F33-427E-AA52-CB65FCA14BC4}" dt="2018-09-02T18:43:13.342" v="194"/>
          <ac:graphicFrameMkLst>
            <pc:docMk/>
            <pc:sldMk cId="715195092" sldId="284"/>
            <ac:graphicFrameMk id="6" creationId="{763300F2-F7C0-4486-BE30-45F6E93D68BC}"/>
          </ac:graphicFrameMkLst>
        </pc:graphicFrameChg>
        <pc:picChg chg="add mod">
          <ac:chgData name="Milco Numan" userId="554536cc-d08f-4591-a15d-baccb8dd4b5e" providerId="ADAL" clId="{B67BFEF1-7F33-427E-AA52-CB65FCA14BC4}" dt="2018-09-02T18:52:30.675" v="311" actId="14100"/>
          <ac:picMkLst>
            <pc:docMk/>
            <pc:sldMk cId="715195092" sldId="284"/>
            <ac:picMk id="7" creationId="{6D4C30A0-C099-4718-AB3B-CABA37F18F04}"/>
          </ac:picMkLst>
        </pc:picChg>
        <pc:picChg chg="add mod">
          <ac:chgData name="Milco Numan" userId="554536cc-d08f-4591-a15d-baccb8dd4b5e" providerId="ADAL" clId="{B67BFEF1-7F33-427E-AA52-CB65FCA14BC4}" dt="2018-09-02T18:56:54.372" v="346" actId="1076"/>
          <ac:picMkLst>
            <pc:docMk/>
            <pc:sldMk cId="715195092" sldId="284"/>
            <ac:picMk id="11" creationId="{BA556D5B-CB3F-4D93-9F40-0C92E185CB24}"/>
          </ac:picMkLst>
        </pc:picChg>
        <pc:picChg chg="add mod">
          <ac:chgData name="Milco Numan" userId="554536cc-d08f-4591-a15d-baccb8dd4b5e" providerId="ADAL" clId="{B67BFEF1-7F33-427E-AA52-CB65FCA14BC4}" dt="2018-09-02T18:57:03.406" v="364" actId="1035"/>
          <ac:picMkLst>
            <pc:docMk/>
            <pc:sldMk cId="715195092" sldId="284"/>
            <ac:picMk id="12" creationId="{1F7D746D-BC5B-41A7-81D5-3186CD63FD74}"/>
          </ac:picMkLst>
        </pc:picChg>
        <pc:picChg chg="add mod">
          <ac:chgData name="Milco Numan" userId="554536cc-d08f-4591-a15d-baccb8dd4b5e" providerId="ADAL" clId="{B67BFEF1-7F33-427E-AA52-CB65FCA14BC4}" dt="2018-09-02T18:57:47.831" v="366" actId="1076"/>
          <ac:picMkLst>
            <pc:docMk/>
            <pc:sldMk cId="715195092" sldId="284"/>
            <ac:picMk id="13" creationId="{45512A66-EFD2-4536-AD9D-8569FA90EFF0}"/>
          </ac:picMkLst>
        </pc:picChg>
        <pc:picChg chg="add mod">
          <ac:chgData name="Milco Numan" userId="554536cc-d08f-4591-a15d-baccb8dd4b5e" providerId="ADAL" clId="{B67BFEF1-7F33-427E-AA52-CB65FCA14BC4}" dt="2018-09-02T18:58:22.311" v="368" actId="1076"/>
          <ac:picMkLst>
            <pc:docMk/>
            <pc:sldMk cId="715195092" sldId="284"/>
            <ac:picMk id="14" creationId="{07AC4311-F261-463C-810A-B359A833B9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195A7874-8874-414C-913E-0F08832D3E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8EF28AB-F83C-40C1-BBAF-EDB9AAA46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E6C3-81F7-48A9-8B13-DFDF2DA0FA04}" type="datetimeFigureOut">
              <a:rPr lang="nl-NL" smtClean="0"/>
              <a:t>3-9-2018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499E11-CB16-4F5B-AA0B-677A702D07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40CC1C-DFC6-4ED9-9001-37F1C01FE8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55E27-8D05-4B65-8380-CE2BD7E9ED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134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3-9-2018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Faas</a:t>
            </a:r>
            <a:r>
              <a:rPr lang="en-GB" dirty="0"/>
              <a:t> Wilkes @ Inter Milan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55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55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50CA6C3-7181-4B30-890F-B64662C0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numan/syntouch-node-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oo.gl/EdSoT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6iKzZZ" TargetMode="External"/><Relationship Id="rId2" Type="http://schemas.openxmlformats.org/officeDocument/2006/relationships/hyperlink" Target="https://github.com/mnuman/syntouch-aws-lambda-worksho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29678" y="1273834"/>
            <a:ext cx="7752522" cy="1524000"/>
          </a:xfrm>
        </p:spPr>
        <p:txBody>
          <a:bodyPr>
            <a:normAutofit/>
          </a:bodyPr>
          <a:lstStyle/>
          <a:p>
            <a:r>
              <a:rPr lang="nl-NL" sz="6600" dirty="0" err="1">
                <a:latin typeface="Century Gothic" panose="020B0502020202020204" pitchFamily="34" charset="0"/>
              </a:rPr>
              <a:t>Serverless</a:t>
            </a:r>
            <a:endParaRPr lang="nl-NL" sz="66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29678" y="2812271"/>
            <a:ext cx="7752522" cy="2061653"/>
          </a:xfrm>
        </p:spPr>
        <p:txBody>
          <a:bodyPr>
            <a:normAutofit/>
          </a:bodyPr>
          <a:lstStyle/>
          <a:p>
            <a:r>
              <a:rPr lang="nl-NL" sz="2800" i="1" dirty="0" err="1">
                <a:latin typeface="Century Gothic" panose="020B0502020202020204" pitchFamily="34" charset="0"/>
              </a:rPr>
              <a:t>Function</a:t>
            </a:r>
            <a:r>
              <a:rPr lang="nl-NL" sz="2800" i="1" dirty="0"/>
              <a:t>-</a:t>
            </a:r>
            <a:r>
              <a:rPr lang="nl-NL" sz="2800" i="1" dirty="0">
                <a:latin typeface="Century Gothic" panose="020B0502020202020204" pitchFamily="34" charset="0"/>
              </a:rPr>
              <a:t>as-a-Service</a:t>
            </a:r>
          </a:p>
          <a:p>
            <a:endParaRPr lang="nl-NL" sz="2800" i="1" dirty="0"/>
          </a:p>
          <a:p>
            <a:endParaRPr lang="nl-NL" sz="2800" i="1" dirty="0"/>
          </a:p>
          <a:p>
            <a:r>
              <a:rPr lang="nl-NL" sz="2800" i="1" dirty="0"/>
              <a:t>Milco Numan</a:t>
            </a:r>
          </a:p>
          <a:p>
            <a:endParaRPr lang="nl-NL" sz="2800" i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646E2707-DCD2-4C48-AF71-F10065D9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45" y="2001387"/>
            <a:ext cx="2482729" cy="306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ambda_WebApplications">
            <a:extLst>
              <a:ext uri="{FF2B5EF4-FFF2-40B4-BE49-F238E27FC236}">
                <a16:creationId xmlns:a16="http://schemas.microsoft.com/office/drawing/2014/main" id="{53B22AD0-A995-403D-B439-F2FEDE3F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668"/>
            <a:ext cx="11846771" cy="35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mbda_MobileBackends">
            <a:extLst>
              <a:ext uri="{FF2B5EF4-FFF2-40B4-BE49-F238E27FC236}">
                <a16:creationId xmlns:a16="http://schemas.microsoft.com/office/drawing/2014/main" id="{926A4324-9B29-4D7D-9C15-F1FFB14D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" y="1289970"/>
            <a:ext cx="11846766" cy="35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1.awsstatic.com/Test%20Images/MasonTests/Lambda/Lambda_FileProcessing.c0915267504e6d2e82d43268f3df408bbab08af9.png">
            <a:extLst>
              <a:ext uri="{FF2B5EF4-FFF2-40B4-BE49-F238E27FC236}">
                <a16:creationId xmlns:a16="http://schemas.microsoft.com/office/drawing/2014/main" id="{A127E2F2-E29A-487D-BD79-60E86E7581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367"/>
            <a:ext cx="11846771" cy="34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80F4-BFE8-41CA-A0E1-EE31F362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Toepassingsmogelijkheden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D6FC-5BCD-478D-BF60-C3078909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4AD6C-6B0D-449D-8E24-9E788FC7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C3D5-527A-4022-9588-054145D9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Serverlozen</a:t>
            </a:r>
            <a:r>
              <a:rPr lang="en-GB" dirty="0"/>
              <a:t> - </a:t>
            </a:r>
            <a:r>
              <a:rPr lang="en-GB" dirty="0" err="1"/>
              <a:t>Platformen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AB733C-4546-492F-AB86-88C01E58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1" y="988236"/>
            <a:ext cx="2128379" cy="10641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04040-7F39-4377-B463-C3BDC7A4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23CF8-DEBE-45AA-8AA6-29DD2516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EEDA7-6C2E-4FB9-A4A3-6FFDC676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4" y="2217142"/>
            <a:ext cx="1441373" cy="144137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D7F6DF-7CD0-44C1-B985-6783A148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0" y="3658515"/>
            <a:ext cx="2743201" cy="1341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2AE59D-B4DA-435E-BDAA-6690D7039319}"/>
              </a:ext>
            </a:extLst>
          </p:cNvPr>
          <p:cNvSpPr txBox="1"/>
          <p:nvPr/>
        </p:nvSpPr>
        <p:spPr>
          <a:xfrm>
            <a:off x="3167280" y="1197166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AWS Lambda</a:t>
            </a:r>
          </a:p>
          <a:p>
            <a:r>
              <a:rPr lang="en-GB" dirty="0"/>
              <a:t>Runtimes: Node.js, Python 2/3, Java 8, C#, 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2ADFD-68D9-45C8-98BE-81831D6FF9E8}"/>
              </a:ext>
            </a:extLst>
          </p:cNvPr>
          <p:cNvSpPr txBox="1"/>
          <p:nvPr/>
        </p:nvSpPr>
        <p:spPr>
          <a:xfrm>
            <a:off x="3167280" y="2614663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Azure Functions</a:t>
            </a:r>
          </a:p>
          <a:p>
            <a:r>
              <a:rPr lang="en-GB" dirty="0"/>
              <a:t>Runtimes: C#, F#, Node.js, +experimental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B2676-9091-4075-BF29-FAF14334BE44}"/>
              </a:ext>
            </a:extLst>
          </p:cNvPr>
          <p:cNvSpPr txBox="1"/>
          <p:nvPr/>
        </p:nvSpPr>
        <p:spPr>
          <a:xfrm>
            <a:off x="3167280" y="4005979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Cloud Functions</a:t>
            </a:r>
          </a:p>
          <a:p>
            <a:r>
              <a:rPr lang="en-GB" dirty="0"/>
              <a:t>Runtimes: Node.js, Python 3</a:t>
            </a:r>
          </a:p>
        </p:txBody>
      </p:sp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5012F5D6-730F-4A58-B6AD-E151B3844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76" y="5122043"/>
            <a:ext cx="1743829" cy="1065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FBCC9D-1B57-4D91-9AC2-3FBB674A648F}"/>
              </a:ext>
            </a:extLst>
          </p:cNvPr>
          <p:cNvSpPr txBox="1"/>
          <p:nvPr/>
        </p:nvSpPr>
        <p:spPr>
          <a:xfrm>
            <a:off x="3167280" y="5331714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IBM Cloud Functions</a:t>
            </a:r>
          </a:p>
          <a:p>
            <a:r>
              <a:rPr lang="en-GB" dirty="0"/>
              <a:t>Runtimes: JavaScript, Python 2/3, PHP, Swift, Java 8, Go</a:t>
            </a:r>
          </a:p>
        </p:txBody>
      </p:sp>
    </p:spTree>
    <p:extLst>
      <p:ext uri="{BB962C8B-B14F-4D97-AF65-F5344CB8AC3E}">
        <p14:creationId xmlns:p14="http://schemas.microsoft.com/office/powerpoint/2010/main" val="277693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F876-8909-41BE-8A92-28692430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60845-B187-4725-ADB7-F57F211B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88595-DA60-4639-AF0A-8F0C8606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ECCAA-D47A-4F20-BF69-54FB8B8C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DA1A4-2C46-4DD7-9101-852DEFCA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81"/>
            <a:ext cx="9451917" cy="58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2E99-B5AB-475E-A052-09FEC6A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– Amazon Web Services</a:t>
            </a:r>
          </a:p>
        </p:txBody>
      </p:sp>
      <p:pic>
        <p:nvPicPr>
          <p:cNvPr id="7" name="Content Placeholder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E8EBAFED-49C0-4EFB-9000-DA604516A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29" y="1114425"/>
            <a:ext cx="8929341" cy="50625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03DD-8AB8-464D-A28E-686781DB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27E1C-94BC-4E9D-BB81-CE73A5CB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65F3A9D-924B-4F9E-9F04-AE2939B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884"/>
            <a:ext cx="2743201" cy="375826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D90C4FE-13EA-4154-81FE-F44480A2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4" y="2357093"/>
            <a:ext cx="2276475" cy="206692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BB543FD-7370-4B90-927B-4697797E9253}"/>
              </a:ext>
            </a:extLst>
          </p:cNvPr>
          <p:cNvSpPr txBox="1"/>
          <p:nvPr/>
        </p:nvSpPr>
        <p:spPr>
          <a:xfrm>
            <a:off x="3407343" y="6356350"/>
            <a:ext cx="590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https://aws.amazon.com/about-aws/global-infrastructure/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392663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EA918-E176-40DE-B634-FB33885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1" y="1607842"/>
            <a:ext cx="10357487" cy="4268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623C2-2DFE-4BD4-AAAB-0473C76B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– Wat </a:t>
            </a:r>
            <a:r>
              <a:rPr lang="en-GB" dirty="0" err="1"/>
              <a:t>gaan</a:t>
            </a:r>
            <a:r>
              <a:rPr lang="en-GB" dirty="0"/>
              <a:t> we </a:t>
            </a:r>
            <a:r>
              <a:rPr lang="en-GB" dirty="0" err="1"/>
              <a:t>gebruiken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70926-F16B-4F69-A5ED-F999034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053810" cy="4636569"/>
          </a:xfrm>
        </p:spPr>
        <p:txBody>
          <a:bodyPr>
            <a:normAutofit/>
          </a:bodyPr>
          <a:lstStyle/>
          <a:p>
            <a:r>
              <a:rPr lang="en-GB" sz="2400" dirty="0"/>
              <a:t>Compute as Utility – </a:t>
            </a:r>
            <a:r>
              <a:rPr lang="en-GB" sz="2400" dirty="0" err="1"/>
              <a:t>Infrastructuur</a:t>
            </a:r>
            <a:r>
              <a:rPr lang="en-GB" sz="2400" dirty="0"/>
              <a:t> &amp; </a:t>
            </a:r>
            <a:r>
              <a:rPr lang="en-GB" sz="2400" dirty="0" err="1"/>
              <a:t>applicatie-componenten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3F28-8293-49C4-BD50-7E2E3D00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F082-3DBC-4BD0-BADD-7A408628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E5121-C11A-4A64-85C3-2AD82756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56" y="863250"/>
            <a:ext cx="8734567" cy="59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DE6-18AA-4F34-92A9-6581D204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Gratis? - AWS Free Tier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6E9B-D303-4F2E-8C06-FF650869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5A99-5212-453C-A6E6-6196A76E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B4DC9F-DC3C-45C3-A878-39FF279D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12 </a:t>
            </a:r>
            <a:r>
              <a:rPr lang="en-GB" dirty="0" err="1"/>
              <a:t>maanden</a:t>
            </a:r>
            <a:r>
              <a:rPr lang="en-GB" dirty="0"/>
              <a:t> gratis, </a:t>
            </a:r>
            <a:r>
              <a:rPr lang="en-GB" dirty="0" err="1"/>
              <a:t>maandelijks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API Gateway: 1.000.000 </a:t>
            </a:r>
            <a:r>
              <a:rPr lang="en-GB" dirty="0" err="1"/>
              <a:t>aanroepen</a:t>
            </a:r>
            <a:endParaRPr lang="en-GB" dirty="0"/>
          </a:p>
          <a:p>
            <a:pPr lvl="1"/>
            <a:r>
              <a:rPr lang="en-GB" dirty="0"/>
              <a:t>EC2 (</a:t>
            </a:r>
            <a:r>
              <a:rPr lang="en-GB" i="1" dirty="0"/>
              <a:t>Cloud9</a:t>
            </a:r>
            <a:r>
              <a:rPr lang="en-GB" dirty="0"/>
              <a:t>): 750 h (t2.micro = 1 vCPU, 1GB)</a:t>
            </a:r>
          </a:p>
          <a:p>
            <a:pPr lvl="1"/>
            <a:r>
              <a:rPr lang="en-GB" dirty="0"/>
              <a:t>S3: 5GB </a:t>
            </a:r>
            <a:r>
              <a:rPr lang="en-GB" dirty="0" err="1"/>
              <a:t>opslag</a:t>
            </a:r>
            <a:r>
              <a:rPr lang="en-GB" dirty="0"/>
              <a:t>, 20.000 lees- </a:t>
            </a:r>
            <a:r>
              <a:rPr lang="en-GB" dirty="0" err="1"/>
              <a:t>en</a:t>
            </a:r>
            <a:r>
              <a:rPr lang="en-GB" dirty="0"/>
              <a:t> 2.000 </a:t>
            </a:r>
            <a:r>
              <a:rPr lang="en-GB" dirty="0" err="1"/>
              <a:t>schrijfacties</a:t>
            </a:r>
            <a:endParaRPr lang="en-GB" dirty="0"/>
          </a:p>
          <a:p>
            <a:r>
              <a:rPr lang="en-GB" dirty="0" err="1"/>
              <a:t>Niet-aflopend</a:t>
            </a:r>
            <a:r>
              <a:rPr lang="en-GB" dirty="0"/>
              <a:t>, </a:t>
            </a:r>
            <a:r>
              <a:rPr lang="en-GB" dirty="0" err="1"/>
              <a:t>maandelijks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DynamoDB: 25 GB </a:t>
            </a:r>
            <a:r>
              <a:rPr lang="en-GB" dirty="0" err="1"/>
              <a:t>opslag</a:t>
            </a:r>
            <a:r>
              <a:rPr lang="en-GB" dirty="0"/>
              <a:t> (ca. 20.000.000 </a:t>
            </a:r>
            <a:r>
              <a:rPr lang="en-GB" dirty="0" err="1"/>
              <a:t>verzoeken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Lambda: 1.000.000 </a:t>
            </a:r>
            <a:r>
              <a:rPr lang="en-GB" dirty="0" err="1"/>
              <a:t>verzoeken</a:t>
            </a:r>
            <a:r>
              <a:rPr lang="en-GB" dirty="0"/>
              <a:t>, 400.000 GB*s compute</a:t>
            </a:r>
          </a:p>
          <a:p>
            <a:pPr lvl="1"/>
            <a:r>
              <a:rPr lang="en-GB" dirty="0"/>
              <a:t>CloudWatch: 5GB log data</a:t>
            </a:r>
          </a:p>
          <a:p>
            <a:r>
              <a:rPr lang="en-GB" dirty="0" err="1"/>
              <a:t>Altijd</a:t>
            </a:r>
            <a:r>
              <a:rPr lang="en-GB" dirty="0"/>
              <a:t> gratis:</a:t>
            </a:r>
          </a:p>
          <a:p>
            <a:pPr lvl="1"/>
            <a:r>
              <a:rPr lang="en-GB" dirty="0"/>
              <a:t>IAM – Identity &amp; Access Management</a:t>
            </a:r>
          </a:p>
          <a:p>
            <a:pPr lvl="1"/>
            <a:r>
              <a:rPr lang="en-GB" dirty="0"/>
              <a:t>CloudFormation</a:t>
            </a:r>
          </a:p>
        </p:txBody>
      </p:sp>
    </p:spTree>
    <p:extLst>
      <p:ext uri="{BB962C8B-B14F-4D97-AF65-F5344CB8AC3E}">
        <p14:creationId xmlns:p14="http://schemas.microsoft.com/office/powerpoint/2010/main" val="52533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DBE8-5586-4F9C-8162-539D5400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Lambda Billing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E842-A224-4504-A835-709F7DA6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Tier / month:</a:t>
            </a:r>
          </a:p>
          <a:p>
            <a:pPr lvl="1"/>
            <a:r>
              <a:rPr lang="en-GB" dirty="0"/>
              <a:t>1M requests ($ 0,20 / 1M)</a:t>
            </a:r>
          </a:p>
          <a:p>
            <a:pPr lvl="1"/>
            <a:r>
              <a:rPr lang="en-GB" dirty="0"/>
              <a:t>400.000 GB*s ($ 0,00001667 / GB*s)</a:t>
            </a:r>
          </a:p>
          <a:p>
            <a:r>
              <a:rPr lang="en-GB" dirty="0"/>
              <a:t>Time rounded up to 100 </a:t>
            </a:r>
            <a:r>
              <a:rPr lang="en-GB" dirty="0" err="1"/>
              <a:t>ms</a:t>
            </a:r>
            <a:endParaRPr lang="en-GB" dirty="0"/>
          </a:p>
          <a:p>
            <a:r>
              <a:rPr lang="en-GB" dirty="0"/>
              <a:t>Memory configured on Lambda function(128 - </a:t>
            </a:r>
            <a:r>
              <a:rPr lang="en-GB" dirty="0">
                <a:sym typeface="Wingdings" panose="05000000000000000000" pitchFamily="2" charset="2"/>
              </a:rPr>
              <a:t>3008 MB)</a:t>
            </a:r>
          </a:p>
          <a:p>
            <a:r>
              <a:rPr lang="en-GB" dirty="0">
                <a:sym typeface="Wingdings" panose="05000000000000000000" pitchFamily="2" charset="2"/>
              </a:rPr>
              <a:t>Free allowance: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3.200.000 seconds @ 128 MB, ~37 d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133.000 second </a:t>
            </a:r>
            <a:r>
              <a:rPr lang="en-GB">
                <a:sym typeface="Wingdings" panose="05000000000000000000" pitchFamily="2" charset="2"/>
              </a:rPr>
              <a:t>@ 3GB, ~1,5 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762A-67C8-47A9-AF7D-9A72EC09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BA79-BD88-4747-ADC6-55635417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43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82DD-C1F2-45EB-9805-C67825E9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E6F7-C645-43AA-B89F-C49709D8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1948140"/>
          </a:xfrm>
        </p:spPr>
        <p:txBody>
          <a:bodyPr/>
          <a:lstStyle/>
          <a:p>
            <a:r>
              <a:rPr lang="en-GB" dirty="0"/>
              <a:t>Node.js = Asynchronous server side JavaScript engine</a:t>
            </a:r>
          </a:p>
          <a:p>
            <a:pPr lvl="1"/>
            <a:r>
              <a:rPr lang="en-GB" dirty="0" err="1"/>
              <a:t>Zie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https://github.com/mnuman/syntouch-node-js</a:t>
            </a:r>
            <a:endParaRPr lang="en-GB" dirty="0"/>
          </a:p>
          <a:p>
            <a:endParaRPr lang="en-GB" dirty="0"/>
          </a:p>
          <a:p>
            <a:r>
              <a:rPr lang="en-GB" dirty="0"/>
              <a:t>Function skeleton (Node 6):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0358-4A18-4C8A-B66B-B820C7D1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00285-E8E5-422C-B420-7E56E1AB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17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C23D0-4806-4BD0-8C0B-82916E112DBD}"/>
              </a:ext>
            </a:extLst>
          </p:cNvPr>
          <p:cNvSpPr txBox="1"/>
          <p:nvPr/>
        </p:nvSpPr>
        <p:spPr>
          <a:xfrm>
            <a:off x="1731511" y="4154011"/>
            <a:ext cx="7030528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(event, context, </a:t>
            </a:r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=&gt; {    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// your code here..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(null, 'Hello from Lambda’);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GB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69DC8D7-FE6F-479D-97FF-CE0372898494}"/>
              </a:ext>
            </a:extLst>
          </p:cNvPr>
          <p:cNvSpPr/>
          <p:nvPr/>
        </p:nvSpPr>
        <p:spPr>
          <a:xfrm>
            <a:off x="2040116" y="3489300"/>
            <a:ext cx="2739273" cy="612648"/>
          </a:xfrm>
          <a:prstGeom prst="wedgeEllipse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Export function to expose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B44BC44-C2AB-4FD2-9F4F-222D5E10AFD4}"/>
              </a:ext>
            </a:extLst>
          </p:cNvPr>
          <p:cNvSpPr/>
          <p:nvPr/>
        </p:nvSpPr>
        <p:spPr>
          <a:xfrm>
            <a:off x="4854804" y="2922309"/>
            <a:ext cx="2941163" cy="1119339"/>
          </a:xfrm>
          <a:prstGeom prst="wedgeRect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Three parameters provided:</a:t>
            </a:r>
          </a:p>
          <a:p>
            <a:pPr marL="285750" indent="-285750">
              <a:buFontTx/>
              <a:buChar char="-"/>
            </a:pPr>
            <a:r>
              <a:rPr lang="en-GB" dirty="0"/>
              <a:t>Event Payload</a:t>
            </a:r>
          </a:p>
          <a:p>
            <a:pPr marL="285750" indent="-285750">
              <a:buFontTx/>
              <a:buChar char="-"/>
            </a:pPr>
            <a:r>
              <a:rPr lang="en-GB" dirty="0"/>
              <a:t>Execution Context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Callback</a:t>
            </a:r>
            <a:r>
              <a:rPr lang="en-GB" dirty="0"/>
              <a:t> </a:t>
            </a:r>
            <a:r>
              <a:rPr lang="en-GB" b="1" dirty="0"/>
              <a:t>Function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E768BA20-C614-44F6-BA08-D6BBCACEEDDE}"/>
              </a:ext>
            </a:extLst>
          </p:cNvPr>
          <p:cNvSpPr/>
          <p:nvPr/>
        </p:nvSpPr>
        <p:spPr>
          <a:xfrm>
            <a:off x="4262889" y="5339498"/>
            <a:ext cx="3022600" cy="1238250"/>
          </a:xfrm>
          <a:prstGeom prst="borderCallout2">
            <a:avLst>
              <a:gd name="adj1" fmla="val 49519"/>
              <a:gd name="adj2" fmla="val -350"/>
              <a:gd name="adj3" fmla="val 50545"/>
              <a:gd name="adj4" fmla="val -34734"/>
              <a:gd name="adj5" fmla="val -28012"/>
              <a:gd name="adj6" fmla="val -46247"/>
            </a:avLst>
          </a:prstGeom>
          <a:solidFill>
            <a:srgbClr val="FFC000"/>
          </a:solidFill>
          <a:ln w="2540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Invoke function, first argument is null when successful!</a:t>
            </a:r>
          </a:p>
        </p:txBody>
      </p:sp>
    </p:spTree>
    <p:extLst>
      <p:ext uri="{BB962C8B-B14F-4D97-AF65-F5344CB8AC3E}">
        <p14:creationId xmlns:p14="http://schemas.microsoft.com/office/powerpoint/2010/main" val="30074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3660-AEC3-4D15-B6C3-75972B8B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-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1190-0ADB-43F9-B4A1-4F727193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Guido van Rossum (CWI) ~1990</a:t>
            </a:r>
          </a:p>
          <a:p>
            <a:r>
              <a:rPr lang="en-GB" dirty="0" err="1"/>
              <a:t>Blokgebaseerde</a:t>
            </a:r>
            <a:r>
              <a:rPr lang="en-GB" dirty="0"/>
              <a:t>, </a:t>
            </a:r>
            <a:r>
              <a:rPr lang="en-GB" dirty="0" err="1"/>
              <a:t>geïnterpreteerde</a:t>
            </a:r>
            <a:r>
              <a:rPr lang="en-GB" dirty="0"/>
              <a:t> </a:t>
            </a:r>
            <a:r>
              <a:rPr lang="en-GB" dirty="0" err="1"/>
              <a:t>taal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D004-5B31-4E0F-B5A1-49525F91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A8935-3B5D-4A7B-B9E2-D424866F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C30A0-C099-4718-AB3B-CABA37F1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10" y="2802826"/>
            <a:ext cx="7762875" cy="239077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CE187E3-3E24-4890-96F7-7AD435126306}"/>
              </a:ext>
            </a:extLst>
          </p:cNvPr>
          <p:cNvSpPr/>
          <p:nvPr/>
        </p:nvSpPr>
        <p:spPr>
          <a:xfrm>
            <a:off x="2602992" y="2258981"/>
            <a:ext cx="1956816" cy="543845"/>
          </a:xfrm>
          <a:prstGeom prst="wedgeRectCallout">
            <a:avLst>
              <a:gd name="adj1" fmla="val -35557"/>
              <a:gd name="adj2" fmla="val 161700"/>
            </a:avLst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functie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definitie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b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pythonfile.functienaam</a:t>
            </a:r>
            <a:endParaRPr lang="en-GB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EA078B8-A499-4AEC-B7CF-30E55CE721CB}"/>
              </a:ext>
            </a:extLst>
          </p:cNvPr>
          <p:cNvSpPr/>
          <p:nvPr/>
        </p:nvSpPr>
        <p:spPr>
          <a:xfrm>
            <a:off x="461105" y="2697607"/>
            <a:ext cx="914400" cy="447929"/>
          </a:xfrm>
          <a:prstGeom prst="borderCallout1">
            <a:avLst>
              <a:gd name="adj1" fmla="val 48601"/>
              <a:gd name="adj2" fmla="val 99667"/>
              <a:gd name="adj3" fmla="val 51306"/>
              <a:gd name="adj4" fmla="val 169667"/>
            </a:avLst>
          </a:prstGeom>
          <a:solidFill>
            <a:schemeClr val="tx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externe</a:t>
            </a:r>
            <a:b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</a:p>
          <a:p>
            <a:pPr algn="ctr"/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39C4DC8-DA24-409D-9ED1-CB81758B1D3B}"/>
              </a:ext>
            </a:extLst>
          </p:cNvPr>
          <p:cNvSpPr/>
          <p:nvPr/>
        </p:nvSpPr>
        <p:spPr>
          <a:xfrm>
            <a:off x="5097113" y="2490826"/>
            <a:ext cx="2648714" cy="543845"/>
          </a:xfrm>
          <a:prstGeom prst="wedgeEllipseCallout">
            <a:avLst>
              <a:gd name="adj1" fmla="val -104723"/>
              <a:gd name="adj2" fmla="val 11630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data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object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556D5B-CB3F-4D93-9F40-0C92E185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22" y="2463171"/>
            <a:ext cx="222885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7D746D-BC5B-41A7-81D5-3186CD63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87" y="3604452"/>
            <a:ext cx="1905000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12A66-EFD2-4536-AD9D-8569FA90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559" y="4320067"/>
            <a:ext cx="3457575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C4311-F261-463C-810A-B359A833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416" y="4880800"/>
            <a:ext cx="1666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9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574F8-A996-4393-97DE-6A978670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111D5D-8E83-4710-965E-A91F8F3F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39B9DFD-DC79-4DB0-A703-A882975E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19</a:t>
            </a:fld>
            <a:endParaRPr lang="nl-NL"/>
          </a:p>
        </p:txBody>
      </p:sp>
      <p:pic>
        <p:nvPicPr>
          <p:cNvPr id="1026" name="Picture 2" descr="Accepteren, Ja, Vinkje, Symbool, Registreer, Positieve">
            <a:extLst>
              <a:ext uri="{FF2B5EF4-FFF2-40B4-BE49-F238E27FC236}">
                <a16:creationId xmlns:a16="http://schemas.microsoft.com/office/drawing/2014/main" id="{E1FA2213-DAB3-4412-B440-4407D849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16" y="698721"/>
            <a:ext cx="691615" cy="5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pen Mooie Nel IPA">
            <a:extLst>
              <a:ext uri="{FF2B5EF4-FFF2-40B4-BE49-F238E27FC236}">
                <a16:creationId xmlns:a16="http://schemas.microsoft.com/office/drawing/2014/main" id="{9EBCF482-AC01-4593-8740-8115110E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4448119"/>
            <a:ext cx="705054" cy="9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ACA7-260B-4158-A4B2-006DD55F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1248"/>
            <a:ext cx="10230853" cy="5424798"/>
          </a:xfrm>
        </p:spPr>
        <p:txBody>
          <a:bodyPr>
            <a:normAutofit/>
          </a:bodyPr>
          <a:lstStyle/>
          <a:p>
            <a:r>
              <a:rPr lang="nl-NL" dirty="0"/>
              <a:t>AWS Registratie (</a:t>
            </a:r>
            <a:r>
              <a:rPr lang="nl-NL" i="1" dirty="0"/>
              <a:t>8</a:t>
            </a:r>
            <a:r>
              <a:rPr lang="nl-NL" dirty="0"/>
              <a:t>)</a:t>
            </a:r>
          </a:p>
          <a:p>
            <a:r>
              <a:rPr lang="nl-NL" dirty="0"/>
              <a:t>Cloud9 (</a:t>
            </a:r>
            <a:r>
              <a:rPr lang="nl-NL" i="1" dirty="0"/>
              <a:t>4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Hello</a:t>
            </a:r>
            <a:r>
              <a:rPr lang="nl-NL" dirty="0"/>
              <a:t> World! (</a:t>
            </a:r>
            <a:r>
              <a:rPr lang="nl-NL" i="1" dirty="0"/>
              <a:t>18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S3 Image </a:t>
            </a:r>
            <a:r>
              <a:rPr lang="nl-NL" dirty="0" err="1"/>
              <a:t>manipulation</a:t>
            </a:r>
            <a:r>
              <a:rPr lang="nl-NL" dirty="0"/>
              <a:t> (</a:t>
            </a:r>
            <a:r>
              <a:rPr lang="nl-NL" i="1" dirty="0"/>
              <a:t>31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BeerVotingApp</a:t>
            </a:r>
            <a:r>
              <a:rPr lang="nl-NL" dirty="0"/>
              <a:t> (</a:t>
            </a:r>
            <a:r>
              <a:rPr lang="nl-NL" i="1" dirty="0"/>
              <a:t>25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TwitterBot</a:t>
            </a:r>
            <a:r>
              <a:rPr lang="nl-NL" dirty="0"/>
              <a:t> (4) /</a:t>
            </a:r>
            <a:r>
              <a:rPr lang="nl-NL" dirty="0" err="1"/>
              <a:t>YammerBot</a:t>
            </a:r>
            <a:r>
              <a:rPr lang="nl-NL" dirty="0"/>
              <a:t> (</a:t>
            </a:r>
            <a:r>
              <a:rPr lang="nl-NL" i="1" dirty="0"/>
              <a:t>10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pic>
        <p:nvPicPr>
          <p:cNvPr id="1036" name="Picture 12" descr="https://hackerrankblog-aaa3.kxcdn.com/wp-content/uploads/2015/04/brian2.jpg">
            <a:extLst>
              <a:ext uri="{FF2B5EF4-FFF2-40B4-BE49-F238E27FC236}">
                <a16:creationId xmlns:a16="http://schemas.microsoft.com/office/drawing/2014/main" id="{50A5F331-991E-4704-AEA9-8B1B20CB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2493070"/>
            <a:ext cx="1077619" cy="9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rminal New">
            <a:extLst>
              <a:ext uri="{FF2B5EF4-FFF2-40B4-BE49-F238E27FC236}">
                <a16:creationId xmlns:a16="http://schemas.microsoft.com/office/drawing/2014/main" id="{7D3BC792-96F3-481C-907B-7D754010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1201779"/>
            <a:ext cx="1942502" cy="11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4.googleusercontent.com/35PWf_4UUymZfI6T_x1SR7W8BcIVmhUSdQqW4wd57czV39Ac6y3rUoN4GrQgTMkMX6BkQa-QC-a-6yv4I-Gm9JDf94n5gCrWfA-LB-3A4PPUcUDTQznvYwQzK0BtLPLEH_TytgLQ">
            <a:extLst>
              <a:ext uri="{FF2B5EF4-FFF2-40B4-BE49-F238E27FC236}">
                <a16:creationId xmlns:a16="http://schemas.microsoft.com/office/drawing/2014/main" id="{94FDE158-B16E-4BEC-99AA-41C127A9F01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516" y="3571528"/>
            <a:ext cx="1077619" cy="7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lh5.googleusercontent.com/gkdyhsNAp6CtDe0VaaiVGAo4sPZT3D4zlmrejx2fTjKY7U8_sVKssmXoKyMnp6KE-J3Bz7sqJoxuDXe_sQ-CXExfNdBfTFSs8DebuqGO444dRwc-pPiBq525LTnj2jrrin4utuXP">
            <a:extLst>
              <a:ext uri="{FF2B5EF4-FFF2-40B4-BE49-F238E27FC236}">
                <a16:creationId xmlns:a16="http://schemas.microsoft.com/office/drawing/2014/main" id="{A24661A2-9D07-43D4-A911-7AA892E90EE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99" y="3571527"/>
            <a:ext cx="1077618" cy="78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93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9719D-2882-4A6C-8C7F-22D3BE53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Spoorboekje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18DFD-E674-4326-85BE-4C8C04D8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16.00	Inloop</a:t>
            </a:r>
          </a:p>
          <a:p>
            <a:r>
              <a:rPr lang="nl-NL" dirty="0"/>
              <a:t>16.30	Presentatie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17.15	Hands-on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18.00	Diner buffet</a:t>
            </a:r>
          </a:p>
          <a:p>
            <a:r>
              <a:rPr lang="nl-NL" dirty="0"/>
              <a:t>18.45	Vervolg hands-on</a:t>
            </a:r>
          </a:p>
          <a:p>
            <a:r>
              <a:rPr lang="nl-NL" dirty="0"/>
              <a:t>20.00	Afsluiting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5B004A-BD44-4216-9F2B-299DA860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B73338-888B-461A-A228-EBB956C4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18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C76B-F1E6-4322-AC75-20CF2904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2157-0A2A-4BB5-89D5-3C56AA69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515600" cy="5062727"/>
          </a:xfrm>
        </p:spPr>
        <p:txBody>
          <a:bodyPr/>
          <a:lstStyle/>
          <a:p>
            <a:r>
              <a:rPr lang="en-GB" dirty="0"/>
              <a:t>Setup an </a:t>
            </a:r>
            <a:r>
              <a:rPr lang="en-GB" dirty="0" err="1"/>
              <a:t>übercool</a:t>
            </a:r>
            <a:r>
              <a:rPr lang="en-GB" dirty="0"/>
              <a:t> IDE in the Cloud – Cloud9</a:t>
            </a:r>
          </a:p>
          <a:p>
            <a:r>
              <a:rPr lang="en-GB" dirty="0"/>
              <a:t>Runs on Elastic Compute Cloud (EC2)</a:t>
            </a:r>
          </a:p>
          <a:p>
            <a:r>
              <a:rPr lang="en-GB" dirty="0"/>
              <a:t>Make sure you’re in the correct AWS Region: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A5135-D2EA-4B9F-9A2A-9798480D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CA94-FCDC-4861-8813-87F1B08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20</a:t>
            </a:fld>
            <a:endParaRPr lang="nl-NL"/>
          </a:p>
        </p:txBody>
      </p:sp>
      <p:pic>
        <p:nvPicPr>
          <p:cNvPr id="1026" name="Picture 2" descr="Afbeeldingsresultaat voor ireland clover">
            <a:extLst>
              <a:ext uri="{FF2B5EF4-FFF2-40B4-BE49-F238E27FC236}">
                <a16:creationId xmlns:a16="http://schemas.microsoft.com/office/drawing/2014/main" id="{CC9892E2-5498-4B72-A6EF-2AEC93A1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77" y="1674063"/>
            <a:ext cx="1179842" cy="11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B4FFD-75FF-4201-86B9-32B04F20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4" y="2782336"/>
            <a:ext cx="9069777" cy="34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0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DF0-74CB-48BB-BA9F-95C3278E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0423-544D-4A89-AF3C-09294541D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3328368"/>
          </a:xfrm>
        </p:spPr>
        <p:txBody>
          <a:bodyPr>
            <a:normAutofit/>
          </a:bodyPr>
          <a:lstStyle/>
          <a:p>
            <a:r>
              <a:rPr lang="en-GB" dirty="0"/>
              <a:t>Build the unavoidable HelloWorld project</a:t>
            </a:r>
          </a:p>
          <a:p>
            <a:pPr lvl="1"/>
            <a:r>
              <a:rPr lang="en-GB" dirty="0"/>
              <a:t>function returning “Hello “ + ( name&lt;&gt; null : name : “ World”)</a:t>
            </a:r>
          </a:p>
          <a:p>
            <a:pPr lvl="1"/>
            <a:r>
              <a:rPr lang="en-GB" dirty="0"/>
              <a:t>Discover IDE, inspect context/event</a:t>
            </a:r>
          </a:p>
          <a:p>
            <a:pPr lvl="1"/>
            <a:r>
              <a:rPr lang="en-GB" dirty="0"/>
              <a:t>Expose function as web API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D7C0B-5F20-4802-9E74-3451943B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60C06-47F8-4F5A-88C7-EA52079B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21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EF45C-98FB-478B-AFB4-C63C29DB4656}"/>
              </a:ext>
            </a:extLst>
          </p:cNvPr>
          <p:cNvSpPr/>
          <p:nvPr/>
        </p:nvSpPr>
        <p:spPr>
          <a:xfrm>
            <a:off x="1052422" y="3428999"/>
            <a:ext cx="2898475" cy="1703717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Python 3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6563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784B-6CE7-43C5-B4C9-79A6A799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Event-driven Image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A76A-23BE-4953-BB35-D14A3F50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48FA6-E78D-4AAA-A755-F74394A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22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3B8E13-4A19-40F8-9DB3-907548CF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Upload image file to S3 bucket and transform copied image contents:</a:t>
            </a:r>
          </a:p>
          <a:p>
            <a:pPr lvl="1"/>
            <a:r>
              <a:rPr lang="en-GB" dirty="0"/>
              <a:t>Invert</a:t>
            </a:r>
          </a:p>
          <a:p>
            <a:pPr lvl="1"/>
            <a:r>
              <a:rPr lang="en-GB" dirty="0"/>
              <a:t>Grayscale</a:t>
            </a:r>
          </a:p>
          <a:p>
            <a:pPr lvl="1"/>
            <a:r>
              <a:rPr lang="en-GB" dirty="0"/>
              <a:t>RGB</a:t>
            </a:r>
          </a:p>
          <a:p>
            <a:pPr lvl="1"/>
            <a:r>
              <a:rPr lang="en-GB" dirty="0"/>
              <a:t>… (see: </a:t>
            </a:r>
            <a:r>
              <a:rPr lang="en-GB" dirty="0">
                <a:hlinkClick r:id="rId2"/>
              </a:rPr>
              <a:t>https://goo.gl/EdSoTf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BA6DE4-6A10-4795-8878-8E9B9CCC4BB4}"/>
              </a:ext>
            </a:extLst>
          </p:cNvPr>
          <p:cNvSpPr/>
          <p:nvPr/>
        </p:nvSpPr>
        <p:spPr>
          <a:xfrm>
            <a:off x="1061048" y="3877572"/>
            <a:ext cx="5034952" cy="2014269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Node.js</a:t>
            </a:r>
          </a:p>
          <a:p>
            <a:pPr lvl="1"/>
            <a:r>
              <a:rPr lang="en-GB" dirty="0"/>
              <a:t>S3 – Simple Storage Service</a:t>
            </a:r>
          </a:p>
          <a:p>
            <a:pPr lvl="1"/>
            <a:r>
              <a:rPr lang="en-GB" dirty="0"/>
              <a:t>IAM – Identity and Access Management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CloudFormation</a:t>
            </a:r>
          </a:p>
          <a:p>
            <a:pPr lvl="1"/>
            <a:r>
              <a:rPr lang="en-GB" dirty="0"/>
              <a:t>CloudWatch</a:t>
            </a:r>
          </a:p>
        </p:txBody>
      </p:sp>
      <p:pic>
        <p:nvPicPr>
          <p:cNvPr id="11" name="Picture 10" descr="A picture containing sky, table, light&#10;&#10;Description generated with very high confidence">
            <a:extLst>
              <a:ext uri="{FF2B5EF4-FFF2-40B4-BE49-F238E27FC236}">
                <a16:creationId xmlns:a16="http://schemas.microsoft.com/office/drawing/2014/main" id="{74A83F69-A029-4EFD-AB80-1F0E4CA74A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05" y="879891"/>
            <a:ext cx="9523563" cy="53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1FC7-E562-4878-962B-BFF7E206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BeerVotingApp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8DCF-30D1-46A3-AB76-4C44B701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4130624"/>
          </a:xfrm>
        </p:spPr>
        <p:txBody>
          <a:bodyPr/>
          <a:lstStyle/>
          <a:p>
            <a:r>
              <a:rPr lang="en-GB" dirty="0"/>
              <a:t>Simple static SPA</a:t>
            </a:r>
          </a:p>
          <a:p>
            <a:pPr lvl="1"/>
            <a:r>
              <a:rPr lang="en-GB" dirty="0"/>
              <a:t>hosted from S3</a:t>
            </a:r>
          </a:p>
          <a:p>
            <a:pPr lvl="1"/>
            <a:r>
              <a:rPr lang="en-GB" dirty="0"/>
              <a:t>user votes for new </a:t>
            </a:r>
            <a:r>
              <a:rPr lang="en-GB" dirty="0" err="1"/>
              <a:t>SynBier</a:t>
            </a:r>
            <a:r>
              <a:rPr lang="en-GB" dirty="0"/>
              <a:t> style</a:t>
            </a:r>
          </a:p>
          <a:p>
            <a:pPr lvl="1"/>
            <a:r>
              <a:rPr lang="en-GB" dirty="0"/>
              <a:t>app tallies votes</a:t>
            </a:r>
          </a:p>
          <a:p>
            <a:pPr lvl="1"/>
            <a:r>
              <a:rPr lang="en-GB" dirty="0"/>
              <a:t>λ </a:t>
            </a:r>
            <a:r>
              <a:rPr lang="en-GB" dirty="0">
                <a:sym typeface="Wingdings" panose="05000000000000000000" pitchFamily="2" charset="2"/>
              </a:rPr>
              <a:t> DynamoDB  </a:t>
            </a:r>
            <a:r>
              <a:rPr lang="en-GB" dirty="0"/>
              <a:t>λ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97F6D-53B4-465D-A10E-10F8340C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515E6-53ED-4BBE-9BBF-0DE47D46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C4632E-F851-4694-A1D3-2D4E5855FF8E}"/>
              </a:ext>
            </a:extLst>
          </p:cNvPr>
          <p:cNvSpPr/>
          <p:nvPr/>
        </p:nvSpPr>
        <p:spPr>
          <a:xfrm>
            <a:off x="1052422" y="3428999"/>
            <a:ext cx="2898475" cy="2074654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DynamoDB</a:t>
            </a:r>
          </a:p>
          <a:p>
            <a:pPr lvl="1"/>
            <a:r>
              <a:rPr lang="en-GB" dirty="0"/>
              <a:t>Node.js</a:t>
            </a:r>
          </a:p>
          <a:p>
            <a:pPr lvl="1"/>
            <a:r>
              <a:rPr lang="en-GB" dirty="0"/>
              <a:t>API Gateway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CloudWatch</a:t>
            </a:r>
          </a:p>
        </p:txBody>
      </p:sp>
      <p:pic>
        <p:nvPicPr>
          <p:cNvPr id="7" name="Afbeelding 96">
            <a:extLst>
              <a:ext uri="{FF2B5EF4-FFF2-40B4-BE49-F238E27FC236}">
                <a16:creationId xmlns:a16="http://schemas.microsoft.com/office/drawing/2014/main" id="{F172B0E0-8919-4290-98AE-57A10AE5F3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7" y="849119"/>
            <a:ext cx="9815423" cy="54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3C1F-A877-4193-B6B1-6912081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Guys don’t want to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3F92D-3934-4749-AF21-09C25A90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commits trigger a Tweet – </a:t>
            </a:r>
            <a:br>
              <a:rPr lang="en-GB" dirty="0"/>
            </a:br>
            <a:r>
              <a:rPr lang="en-GB" dirty="0"/>
              <a:t>powered by Lambda!</a:t>
            </a:r>
          </a:p>
          <a:p>
            <a:pPr lvl="1"/>
            <a:r>
              <a:rPr lang="en-GB" dirty="0" err="1"/>
              <a:t>Github</a:t>
            </a:r>
            <a:r>
              <a:rPr lang="en-GB" dirty="0"/>
              <a:t> account</a:t>
            </a:r>
          </a:p>
          <a:p>
            <a:pPr lvl="1"/>
            <a:r>
              <a:rPr lang="en-GB" dirty="0"/>
              <a:t>Twitter developer account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88A15-0120-4997-87FB-6A6FCF31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2CE40-36CD-4EAA-AADC-C1C6BA95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16ED75-13CF-41B8-839F-0BC01312BBDB}"/>
              </a:ext>
            </a:extLst>
          </p:cNvPr>
          <p:cNvSpPr/>
          <p:nvPr/>
        </p:nvSpPr>
        <p:spPr>
          <a:xfrm>
            <a:off x="1052422" y="3428999"/>
            <a:ext cx="3421255" cy="1988575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Python 3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API Gateway</a:t>
            </a:r>
          </a:p>
          <a:p>
            <a:pPr lvl="1"/>
            <a:r>
              <a:rPr lang="en-GB" dirty="0"/>
              <a:t>GitHub</a:t>
            </a:r>
          </a:p>
          <a:p>
            <a:pPr lvl="1"/>
            <a:r>
              <a:rPr lang="en-GB" dirty="0"/>
              <a:t>Twitter Dev Account</a:t>
            </a:r>
            <a:br>
              <a:rPr lang="en-GB" dirty="0"/>
            </a:br>
            <a:r>
              <a:rPr lang="en-GB" dirty="0" err="1"/>
              <a:t>SynTouch</a:t>
            </a:r>
            <a:r>
              <a:rPr lang="en-GB" dirty="0"/>
              <a:t> Yammer Account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319359E-3662-48D4-AB3E-A3DA38406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8559"/>
            <a:ext cx="9383829" cy="52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AAE4-9FAB-4F3C-8065-52BDD3C7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4B7EF-C013-4472-A6C6-E1F49642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25</a:t>
            </a:fld>
            <a:endParaRPr lang="nl-NL"/>
          </a:p>
        </p:txBody>
      </p:sp>
      <p:pic>
        <p:nvPicPr>
          <p:cNvPr id="1026" name="Picture 2" descr="Afbeeldingsresultaat voor questions">
            <a:extLst>
              <a:ext uri="{FF2B5EF4-FFF2-40B4-BE49-F238E27FC236}">
                <a16:creationId xmlns:a16="http://schemas.microsoft.com/office/drawing/2014/main" id="{7C689299-8733-4CB3-9227-E2CBBD4DB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52" y="330200"/>
            <a:ext cx="7914217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5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C69-EFAD-464C-8510-4F793A5B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</a:t>
            </a:r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9BBD5-460E-48CB-BB3F-4F13A96C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repository:</a:t>
            </a:r>
          </a:p>
          <a:p>
            <a:pPr lvl="1"/>
            <a:r>
              <a:rPr lang="en-GB" dirty="0">
                <a:hlinkClick r:id="rId2"/>
              </a:rPr>
              <a:t>https://github.com/mnuman/syntouch-aws-lambda-workshop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https://goo.gl/6iKzZZ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Additional scenario’s:</a:t>
            </a:r>
          </a:p>
          <a:p>
            <a:pPr lvl="1"/>
            <a:r>
              <a:rPr lang="en-GB" dirty="0"/>
              <a:t>https://docs.aws.amazon.com/lambda/latest/dg/use-cases.html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42FF-3060-4010-8346-0E605A4A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8B932-C6CD-4482-8E98-67CBD449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81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Sofia Bulgaria</a:t>
            </a:r>
          </a:p>
          <a:p>
            <a:r>
              <a:rPr lang="nl-NL" dirty="0">
                <a:latin typeface="Century Gothic" panose="020B0502020202020204" pitchFamily="34" charset="0"/>
              </a:rPr>
              <a:t>Nikolay </a:t>
            </a:r>
            <a:r>
              <a:rPr lang="nl-NL" dirty="0" err="1">
                <a:latin typeface="Century Gothic" panose="020B0502020202020204" pitchFamily="34" charset="0"/>
              </a:rPr>
              <a:t>Haytov</a:t>
            </a:r>
            <a:r>
              <a:rPr lang="nl-NL" dirty="0">
                <a:latin typeface="Century Gothic" panose="020B0502020202020204" pitchFamily="34" charset="0"/>
              </a:rPr>
              <a:t> 12</a:t>
            </a:r>
          </a:p>
          <a:p>
            <a:r>
              <a:rPr lang="nl-NL" dirty="0">
                <a:latin typeface="Century Gothic" panose="020B0502020202020204" pitchFamily="34" charset="0"/>
              </a:rPr>
              <a:t>1113 Sofia</a:t>
            </a:r>
          </a:p>
          <a:p>
            <a:r>
              <a:rPr lang="nl-NL" dirty="0">
                <a:latin typeface="Century Gothic" panose="020B0502020202020204" pitchFamily="34" charset="0"/>
              </a:rPr>
              <a:t>Bulgaria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B901144-7E10-491E-AAF0-38888A99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0ABEC5-2792-4B1F-87AD-3ADD1E80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GEEN Servers?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E8B8D-69A7-4852-8A34-6BF75CCEA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72446"/>
            <a:ext cx="10515600" cy="641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400" dirty="0"/>
              <a:t>It is not about </a:t>
            </a:r>
            <a:r>
              <a:rPr lang="en-GB" sz="3400" dirty="0">
                <a:solidFill>
                  <a:schemeClr val="accent2"/>
                </a:solidFill>
              </a:rPr>
              <a:t>NO</a:t>
            </a:r>
            <a:r>
              <a:rPr lang="en-GB" sz="3400" dirty="0"/>
              <a:t> servers.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4368-3557-4187-9E73-720DE262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862751"/>
            <a:ext cx="3924300" cy="393382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A9CDB14-6E8D-404C-887A-640F3E887FAA}"/>
              </a:ext>
            </a:extLst>
          </p:cNvPr>
          <p:cNvSpPr txBox="1">
            <a:spLocks/>
          </p:cNvSpPr>
          <p:nvPr/>
        </p:nvSpPr>
        <p:spPr>
          <a:xfrm>
            <a:off x="962025" y="5502782"/>
            <a:ext cx="10515600" cy="641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400" dirty="0"/>
              <a:t>Just that you do not have to care about them.</a:t>
            </a:r>
          </a:p>
        </p:txBody>
      </p:sp>
    </p:spTree>
    <p:extLst>
      <p:ext uri="{BB962C8B-B14F-4D97-AF65-F5344CB8AC3E}">
        <p14:creationId xmlns:p14="http://schemas.microsoft.com/office/powerpoint/2010/main" val="33193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CFE3-EB18-4A2C-B872-9F6E63A6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36B-C1C5-4C73-9F11-7549C6D70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Introductie</a:t>
            </a:r>
            <a:endParaRPr lang="en-GB" dirty="0"/>
          </a:p>
          <a:p>
            <a:r>
              <a:rPr lang="en-GB" dirty="0"/>
              <a:t>Wat is Serverless?</a:t>
            </a:r>
          </a:p>
          <a:p>
            <a:pPr lvl="1"/>
            <a:r>
              <a:rPr lang="en-GB" dirty="0" err="1"/>
              <a:t>Voor</a:t>
            </a:r>
            <a:r>
              <a:rPr lang="en-GB" dirty="0"/>
              <a:t>-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nadelen</a:t>
            </a:r>
            <a:endParaRPr lang="en-GB" dirty="0"/>
          </a:p>
          <a:p>
            <a:pPr lvl="1"/>
            <a:r>
              <a:rPr lang="en-GB" dirty="0" err="1"/>
              <a:t>Toepassingmogelijkheden</a:t>
            </a:r>
            <a:endParaRPr lang="en-GB" dirty="0"/>
          </a:p>
          <a:p>
            <a:r>
              <a:rPr lang="en-GB" dirty="0" err="1"/>
              <a:t>Serverlozen</a:t>
            </a:r>
            <a:r>
              <a:rPr lang="en-GB" dirty="0"/>
              <a:t> (</a:t>
            </a:r>
            <a:r>
              <a:rPr lang="en-GB" dirty="0" err="1"/>
              <a:t>implementaties</a:t>
            </a:r>
            <a:r>
              <a:rPr lang="en-GB" dirty="0"/>
              <a:t> van ‘Serverless’)</a:t>
            </a:r>
          </a:p>
          <a:p>
            <a:r>
              <a:rPr lang="en-GB" dirty="0"/>
              <a:t>AWS</a:t>
            </a:r>
          </a:p>
          <a:p>
            <a:pPr lvl="1"/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we </a:t>
            </a:r>
            <a:r>
              <a:rPr lang="en-GB" dirty="0" err="1"/>
              <a:t>tegenkomen</a:t>
            </a:r>
            <a:endParaRPr lang="en-GB" dirty="0"/>
          </a:p>
          <a:p>
            <a:pPr lvl="1"/>
            <a:r>
              <a:rPr lang="en-GB" dirty="0"/>
              <a:t>Gratis?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Workshop </a:t>
            </a:r>
            <a:r>
              <a:rPr lang="en-GB" dirty="0" err="1"/>
              <a:t>inhoud</a:t>
            </a:r>
            <a:endParaRPr lang="en-GB" dirty="0"/>
          </a:p>
          <a:p>
            <a:r>
              <a:rPr lang="en-GB" dirty="0" err="1"/>
              <a:t>Vragen</a:t>
            </a:r>
            <a:r>
              <a:rPr lang="en-GB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17244-B15E-4C04-84BE-1A061CD9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D74D7-724B-403F-B402-647B31A4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36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</a:t>
            </a:r>
          </a:p>
        </p:txBody>
      </p:sp>
      <p:pic>
        <p:nvPicPr>
          <p:cNvPr id="7" name="Content Placeholder 6" descr="A person sitting in front of water&#10;&#10;Description generated with high confidence">
            <a:extLst>
              <a:ext uri="{FF2B5EF4-FFF2-40B4-BE49-F238E27FC236}">
                <a16:creationId xmlns:a16="http://schemas.microsoft.com/office/drawing/2014/main" id="{7A9291A9-C761-4644-A3D2-915B9C908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8"/>
          <a:stretch/>
        </p:blipFill>
        <p:spPr>
          <a:xfrm>
            <a:off x="8076901" y="1285336"/>
            <a:ext cx="3724035" cy="2361851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E5EBB-9157-4671-AC4C-62ABA5BBA4A3}"/>
              </a:ext>
            </a:extLst>
          </p:cNvPr>
          <p:cNvSpPr txBox="1"/>
          <p:nvPr/>
        </p:nvSpPr>
        <p:spPr>
          <a:xfrm>
            <a:off x="838200" y="1354347"/>
            <a:ext cx="7238701" cy="5139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entury Gothic" panose="020B0502020202020204" pitchFamily="34" charset="0"/>
              </a:rPr>
              <a:t>Milco Numan (1969)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Century Gothic" panose="020B0502020202020204" pitchFamily="34" charset="0"/>
              </a:rPr>
              <a:t>Fysische</a:t>
            </a:r>
            <a:r>
              <a:rPr lang="en-GB" sz="2800" dirty="0">
                <a:latin typeface="Century Gothic" panose="020B0502020202020204" pitchFamily="34" charset="0"/>
              </a:rPr>
              <a:t> </a:t>
            </a:r>
            <a:r>
              <a:rPr lang="en-GB" sz="2800" dirty="0" err="1">
                <a:latin typeface="Century Gothic" panose="020B0502020202020204" pitchFamily="34" charset="0"/>
              </a:rPr>
              <a:t>Chemie</a:t>
            </a:r>
            <a:r>
              <a:rPr lang="en-GB" sz="2800" dirty="0">
                <a:latin typeface="Century Gothic" panose="020B0502020202020204" pitchFamily="34" charset="0"/>
              </a:rPr>
              <a:t> (</a:t>
            </a:r>
            <a:r>
              <a:rPr lang="en-GB" sz="2800" dirty="0" err="1">
                <a:latin typeface="Century Gothic" panose="020B0502020202020204" pitchFamily="34" charset="0"/>
              </a:rPr>
              <a:t>UvA</a:t>
            </a:r>
            <a:r>
              <a:rPr lang="en-GB" sz="2800" dirty="0">
                <a:latin typeface="Century Gothic" panose="020B0502020202020204" pitchFamily="34" charset="0"/>
              </a:rPr>
              <a:t>, 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entury Gothic" panose="020B0502020202020204" pitchFamily="34" charset="0"/>
              </a:rPr>
              <a:t>IT </a:t>
            </a:r>
            <a:r>
              <a:rPr lang="en-GB" sz="2800" dirty="0" err="1">
                <a:latin typeface="Century Gothic" panose="020B0502020202020204" pitchFamily="34" charset="0"/>
              </a:rPr>
              <a:t>sinds</a:t>
            </a:r>
            <a:r>
              <a:rPr lang="en-GB" sz="2800" dirty="0">
                <a:latin typeface="Century Gothic" panose="020B0502020202020204" pitchFamily="34" charset="0"/>
              </a:rPr>
              <a:t> 1996: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Rijkscomputer</a:t>
            </a:r>
            <a:r>
              <a:rPr lang="en-GB" sz="2400" dirty="0">
                <a:latin typeface="Century Gothic" panose="020B0502020202020204" pitchFamily="34" charset="0"/>
              </a:rPr>
              <a:t> Centrum (Borland Delphi)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Serac (</a:t>
            </a:r>
            <a:r>
              <a:rPr lang="en-GB" sz="2400" dirty="0" err="1">
                <a:latin typeface="Century Gothic" panose="020B0502020202020204" pitchFamily="34" charset="0"/>
              </a:rPr>
              <a:t>BaaN</a:t>
            </a:r>
            <a:r>
              <a:rPr lang="en-GB" sz="2400" dirty="0">
                <a:latin typeface="Century Gothic" panose="020B0502020202020204" pitchFamily="34" charset="0"/>
              </a:rPr>
              <a:t> custom development)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Oracle Nederland (ERP, Middleware, OHI)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Qualogy</a:t>
            </a:r>
            <a:r>
              <a:rPr lang="en-GB" sz="2400" dirty="0">
                <a:latin typeface="Century Gothic" panose="020B0502020202020204" pitchFamily="34" charset="0"/>
              </a:rPr>
              <a:t> (Oracle Middleware)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SynTouch</a:t>
            </a:r>
            <a:r>
              <a:rPr lang="en-GB" sz="2400" dirty="0">
                <a:latin typeface="Century Gothic" panose="020B0502020202020204" pitchFamily="34" charset="0"/>
              </a:rPr>
              <a:t> (Oracle Middleware)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Cloud: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CloudSchool</a:t>
            </a:r>
            <a:r>
              <a:rPr lang="en-GB" sz="2400" dirty="0">
                <a:latin typeface="Century Gothic" panose="020B0502020202020204" pitchFamily="34" charset="0"/>
              </a:rPr>
              <a:t> Certified Cloud Architect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Amazon Solution Architect Associate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Amazon Developer Associate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D593-170D-438C-93C8-ACCF8704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Function-as-a-Service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E19C-AFE1-4F3F-99C6-9FED09AD7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“Custom code (functions) run in ephemeral containers”</a:t>
            </a:r>
            <a:br>
              <a:rPr lang="en-GB" dirty="0"/>
            </a:br>
            <a:r>
              <a:rPr lang="en-GB" sz="1600" dirty="0"/>
              <a:t>(Mike Roberts – martinfowler.com/articles/serverless.html)</a:t>
            </a:r>
          </a:p>
          <a:p>
            <a:endParaRPr lang="en-GB" dirty="0"/>
          </a:p>
          <a:p>
            <a:r>
              <a:rPr lang="en-GB" dirty="0" err="1"/>
              <a:t>Functie</a:t>
            </a:r>
            <a:r>
              <a:rPr lang="en-GB" dirty="0"/>
              <a:t> – </a:t>
            </a:r>
            <a:r>
              <a:rPr lang="en-GB" dirty="0" err="1"/>
              <a:t>eenduidig</a:t>
            </a:r>
            <a:r>
              <a:rPr lang="en-GB" dirty="0"/>
              <a:t>/</a:t>
            </a:r>
            <a:r>
              <a:rPr lang="en-GB" dirty="0" err="1"/>
              <a:t>welgedefinieerd</a:t>
            </a:r>
            <a:endParaRPr lang="en-GB" dirty="0"/>
          </a:p>
          <a:p>
            <a:pPr lvl="1"/>
            <a:r>
              <a:rPr lang="en-GB" dirty="0" err="1"/>
              <a:t>domein</a:t>
            </a:r>
            <a:r>
              <a:rPr lang="en-GB" dirty="0"/>
              <a:t> (input)</a:t>
            </a:r>
          </a:p>
          <a:p>
            <a:pPr lvl="1"/>
            <a:r>
              <a:rPr lang="en-GB" dirty="0" err="1"/>
              <a:t>bereik</a:t>
            </a:r>
            <a:r>
              <a:rPr lang="en-GB" dirty="0"/>
              <a:t> (output)</a:t>
            </a:r>
          </a:p>
          <a:p>
            <a:pPr lvl="1"/>
            <a:r>
              <a:rPr lang="en-GB" dirty="0" err="1"/>
              <a:t>relatie</a:t>
            </a:r>
            <a:r>
              <a:rPr lang="en-GB" dirty="0"/>
              <a:t> (</a:t>
            </a:r>
            <a:r>
              <a:rPr lang="en-GB" dirty="0" err="1"/>
              <a:t>bewerking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FaaS</a:t>
            </a:r>
            <a:r>
              <a:rPr lang="en-GB" dirty="0"/>
              <a:t> is fundamentally about running backend code without managing your own systems or your own long-lived server applications.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0811-791A-4819-9EAC-81D3074A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5F94C-38F7-478A-90F9-0F3DB29E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A2D809-F2CB-4B69-B3B1-9B3FC5AF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8556" y="2365138"/>
            <a:ext cx="18192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D020-17F3-422A-BC93-E5B03AE8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FaaS</a:t>
            </a:r>
            <a:r>
              <a:rPr lang="en-GB" dirty="0"/>
              <a:t> in het Cloud Continuum</a:t>
            </a:r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8F7818D-99BE-4D69-B927-73B85A328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43" y="1114425"/>
            <a:ext cx="8860030" cy="4886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43DB3-FBFB-4455-95A7-B169C4E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9FBD3-CD1B-439F-B063-1F348081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1C612-D1ED-4BB0-8260-9A37FA507DB2}"/>
              </a:ext>
            </a:extLst>
          </p:cNvPr>
          <p:cNvSpPr txBox="1"/>
          <p:nvPr/>
        </p:nvSpPr>
        <p:spPr>
          <a:xfrm>
            <a:off x="3007605" y="6213513"/>
            <a:ext cx="63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http://www.paulkerrison.co.uk/random/pizza-as-a-service-2-0</a:t>
            </a:r>
          </a:p>
        </p:txBody>
      </p:sp>
    </p:spTree>
    <p:extLst>
      <p:ext uri="{BB962C8B-B14F-4D97-AF65-F5344CB8AC3E}">
        <p14:creationId xmlns:p14="http://schemas.microsoft.com/office/powerpoint/2010/main" val="400740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0503-D44C-485D-8DB9-07A5D51E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Serverless = Cloud 2.0!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552D-F405-4410-AF53-6534DBF7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8F0E1-D635-42D1-81B4-D0822EA8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DE9E2B-444F-4A70-B9E7-2BDBC89E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0" y="1098720"/>
            <a:ext cx="2858655" cy="16199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C7B2D3-0360-45CD-849F-0CE7C1503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5" y="2625177"/>
            <a:ext cx="2544203" cy="15913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3AC8FD-2FD0-4C6A-AC2C-24AB6CBFC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7" y="4139376"/>
            <a:ext cx="2343477" cy="15908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0DE25D-815F-4159-B6B8-BE53E60D7B1D}"/>
              </a:ext>
            </a:extLst>
          </p:cNvPr>
          <p:cNvSpPr txBox="1"/>
          <p:nvPr/>
        </p:nvSpPr>
        <p:spPr>
          <a:xfrm>
            <a:off x="2489811" y="1366092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servers to manage – just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02540C-ECF6-48F8-92D7-263194278BFC}"/>
              </a:ext>
            </a:extLst>
          </p:cNvPr>
          <p:cNvSpPr txBox="1"/>
          <p:nvPr/>
        </p:nvSpPr>
        <p:spPr>
          <a:xfrm>
            <a:off x="2489810" y="1951182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monoliths, just simple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7BDD15-3EAA-41C1-BA45-27DA3A90282D}"/>
              </a:ext>
            </a:extLst>
          </p:cNvPr>
          <p:cNvSpPr txBox="1"/>
          <p:nvPr/>
        </p:nvSpPr>
        <p:spPr>
          <a:xfrm>
            <a:off x="2489809" y="3205775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Auto-scaling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CFBCF-CF16-411F-BAE9-11FDE1D9A0E2}"/>
              </a:ext>
            </a:extLst>
          </p:cNvPr>
          <p:cNvSpPr txBox="1"/>
          <p:nvPr/>
        </p:nvSpPr>
        <p:spPr>
          <a:xfrm>
            <a:off x="2512763" y="4537487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Never pay for idle, pay per execution!</a:t>
            </a:r>
          </a:p>
        </p:txBody>
      </p:sp>
    </p:spTree>
    <p:extLst>
      <p:ext uri="{BB962C8B-B14F-4D97-AF65-F5344CB8AC3E}">
        <p14:creationId xmlns:p14="http://schemas.microsoft.com/office/powerpoint/2010/main" val="6810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314B3B-D860-4171-BFFE-A4A21BBA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Nadelen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414B59-D0CB-48C9-A877-77C0A25E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Toestand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bewaard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Grenzen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duur</a:t>
            </a:r>
            <a:r>
              <a:rPr lang="en-GB" dirty="0"/>
              <a:t>/</a:t>
            </a:r>
            <a:r>
              <a:rPr lang="en-GB" dirty="0" err="1"/>
              <a:t>geheugengebruik</a:t>
            </a:r>
            <a:br>
              <a:rPr lang="en-GB" dirty="0"/>
            </a:br>
            <a:r>
              <a:rPr lang="en-GB" dirty="0"/>
              <a:t>(AWS: 5 min/3008 MB)</a:t>
            </a:r>
          </a:p>
          <a:p>
            <a:endParaRPr lang="en-GB" dirty="0"/>
          </a:p>
          <a:p>
            <a:r>
              <a:rPr lang="en-GB" dirty="0" err="1"/>
              <a:t>Koude</a:t>
            </a:r>
            <a:r>
              <a:rPr lang="en-GB" dirty="0"/>
              <a:t> start</a:t>
            </a:r>
          </a:p>
          <a:p>
            <a:endParaRPr lang="en-GB" dirty="0"/>
          </a:p>
          <a:p>
            <a:r>
              <a:rPr lang="en-GB" dirty="0"/>
              <a:t>Cloud lock-in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15997-7F99-48CD-A5D5-8A39A727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48BFD-C231-4281-B8BC-4BC0AD7F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4B0BF3-F92F-4EBD-B790-6CCF617FD18C}"/>
              </a:ext>
            </a:extLst>
          </p:cNvPr>
          <p:cNvGrpSpPr/>
          <p:nvPr/>
        </p:nvGrpSpPr>
        <p:grpSpPr>
          <a:xfrm>
            <a:off x="1184420" y="1765824"/>
            <a:ext cx="9446858" cy="677382"/>
            <a:chOff x="1184420" y="1765824"/>
            <a:chExt cx="9446858" cy="6773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5BF063-F767-4B2F-B7C5-73CBC3BC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420" y="1789470"/>
              <a:ext cx="543466" cy="6019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0D87ED-BF3E-4BA2-AB5E-390DE2E4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801" y="1789470"/>
              <a:ext cx="544780" cy="6537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E26E39-3A71-49D3-A726-66AAD99C0389}"/>
                </a:ext>
              </a:extLst>
            </p:cNvPr>
            <p:cNvSpPr txBox="1"/>
            <p:nvPr/>
          </p:nvSpPr>
          <p:spPr>
            <a:xfrm>
              <a:off x="1850834" y="1883884"/>
              <a:ext cx="156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DynamoDB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1ED6C0-311F-4EBB-AEEB-9203092EFABC}"/>
                </a:ext>
              </a:extLst>
            </p:cNvPr>
            <p:cNvGrpSpPr/>
            <p:nvPr/>
          </p:nvGrpSpPr>
          <p:grpSpPr>
            <a:xfrm>
              <a:off x="4019479" y="1765824"/>
              <a:ext cx="2810416" cy="625640"/>
              <a:chOff x="4019479" y="1765824"/>
              <a:chExt cx="2810416" cy="62564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F2BF90-4A9B-4761-9F2D-F33D5A1FA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479" y="1765824"/>
                <a:ext cx="518823" cy="6256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B43C55-6F24-4306-A41B-3A4DEA7B2B0F}"/>
                  </a:ext>
                </a:extLst>
              </p:cNvPr>
              <p:cNvSpPr txBox="1"/>
              <p:nvPr/>
            </p:nvSpPr>
            <p:spPr>
              <a:xfrm>
                <a:off x="4691350" y="1883884"/>
                <a:ext cx="2138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AWS Step Functions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3EF58-1719-4073-A890-2A6DE4DA81D4}"/>
                </a:ext>
              </a:extLst>
            </p:cNvPr>
            <p:cNvSpPr txBox="1"/>
            <p:nvPr/>
          </p:nvSpPr>
          <p:spPr>
            <a:xfrm>
              <a:off x="7972296" y="1883884"/>
              <a:ext cx="2658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Amazon Simple Workflow</a:t>
              </a:r>
            </a:p>
          </p:txBody>
        </p:sp>
      </p:grpSp>
      <p:pic>
        <p:nvPicPr>
          <p:cNvPr id="20" name="Picture 19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69DE7143-7407-4DCD-8DEF-513970AA1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23" y="2512703"/>
            <a:ext cx="2295408" cy="129027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D6B67BB-F1DE-47AA-BBD7-661A67405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23" y="3982366"/>
            <a:ext cx="2295408" cy="1721345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675FAD-B323-403D-A750-FDAE9DEA8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69" y="0"/>
            <a:ext cx="860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</TotalTime>
  <Words>891</Words>
  <Application>Microsoft Office PowerPoint</Application>
  <PresentationFormat>Widescreen</PresentationFormat>
  <Paragraphs>274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Verdana</vt:lpstr>
      <vt:lpstr>Wingdings</vt:lpstr>
      <vt:lpstr>Kantoorthema</vt:lpstr>
      <vt:lpstr>Serverless</vt:lpstr>
      <vt:lpstr>Spoorboekje</vt:lpstr>
      <vt:lpstr>GEEN Servers?</vt:lpstr>
      <vt:lpstr>Programma</vt:lpstr>
      <vt:lpstr>Introductie</vt:lpstr>
      <vt:lpstr>Function-as-a-Service</vt:lpstr>
      <vt:lpstr>FaaS in het Cloud Continuum</vt:lpstr>
      <vt:lpstr>Serverless = Cloud 2.0!</vt:lpstr>
      <vt:lpstr>Nadelen</vt:lpstr>
      <vt:lpstr>Toepassingsmogelijkheden</vt:lpstr>
      <vt:lpstr>Serverlozen - Platformen</vt:lpstr>
      <vt:lpstr>PowerPoint Presentation</vt:lpstr>
      <vt:lpstr>AWS – Amazon Web Services</vt:lpstr>
      <vt:lpstr>AWS – Wat gaan we gebruiken?</vt:lpstr>
      <vt:lpstr>Gratis? - AWS Free Tier</vt:lpstr>
      <vt:lpstr>AWS Lambda Billing</vt:lpstr>
      <vt:lpstr>Demo – Node.js</vt:lpstr>
      <vt:lpstr>Lambda - Python</vt:lpstr>
      <vt:lpstr>Hands-on</vt:lpstr>
      <vt:lpstr>Cloud9</vt:lpstr>
      <vt:lpstr>Hello World!</vt:lpstr>
      <vt:lpstr>Event-driven Image Manipulation</vt:lpstr>
      <vt:lpstr>BeerVotingApp</vt:lpstr>
      <vt:lpstr>Guys don’t want to commit</vt:lpstr>
      <vt:lpstr>PowerPoint Presentation</vt:lpstr>
      <vt:lpstr>Workshop Inhoud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Milco Numan</dc:creator>
  <cp:lastModifiedBy>Milco Numan</cp:lastModifiedBy>
  <cp:revision>13</cp:revision>
  <dcterms:created xsi:type="dcterms:W3CDTF">1601-01-01T00:00:00Z</dcterms:created>
  <dcterms:modified xsi:type="dcterms:W3CDTF">2018-09-03T15:46:52Z</dcterms:modified>
</cp:coreProperties>
</file>